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672" y="78"/>
      </p:cViewPr>
      <p:guideLst>
        <p:guide orient="horz" pos="180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10/7/2020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A200437-E8E0-488B-907F-124F36E528A8}" type="slidenum">
              <a:rPr lang="en-US" altLang="en-US" sz="1100">
                <a:latin typeface="Times New Roman" pitchFamily="18" charset="0"/>
              </a:rPr>
              <a:pPr/>
              <a:t>2</a:t>
            </a:fld>
            <a:endParaRPr lang="en-US" altLang="en-US" sz="1100">
              <a:latin typeface="Times New Roman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7388" y="685800"/>
            <a:ext cx="5483225" cy="3427413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42191"/>
            <a:ext cx="1437680" cy="3175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7FD4E1B3-3FC5-434B-844E-50499FA9F197}" type="slidenum">
              <a:rPr lang="en-US" altLang="en-US" sz="1100">
                <a:latin typeface="Times New Roman" pitchFamily="18" charset="0"/>
              </a:rPr>
              <a:pPr/>
              <a:t>3</a:t>
            </a:fld>
            <a:endParaRPr lang="en-US" altLang="en-US" sz="1100">
              <a:latin typeface="Times New Roman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7388" y="685800"/>
            <a:ext cx="5483225" cy="3427413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42191"/>
            <a:ext cx="1437680" cy="3175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3734C5C5-DA53-4ED1-B985-235DAA4F9DBC}" type="slidenum">
              <a:rPr lang="en-US" altLang="en-US" sz="1100">
                <a:latin typeface="Times New Roman" pitchFamily="18" charset="0"/>
              </a:rPr>
              <a:pPr/>
              <a:t>4</a:t>
            </a:fld>
            <a:endParaRPr lang="en-US" altLang="en-US" sz="1100">
              <a:latin typeface="Times New Roman" pitchFamily="18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7388" y="685800"/>
            <a:ext cx="5483225" cy="3427413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42191"/>
            <a:ext cx="1437680" cy="3175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7A4AE434-4EC1-4038-B9BA-8A4EC6E8777A}" type="slidenum">
              <a:rPr lang="en-US" altLang="en-US" sz="1100">
                <a:latin typeface="Times New Roman" pitchFamily="18" charset="0"/>
              </a:rPr>
              <a:pPr/>
              <a:t>7</a:t>
            </a:fld>
            <a:endParaRPr lang="en-US" altLang="en-US" sz="1100">
              <a:latin typeface="Times New Roman" pitchFamily="18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7388" y="685800"/>
            <a:ext cx="5483225" cy="3427413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42191"/>
            <a:ext cx="1437680" cy="3175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altLang="en-US" dirty="0">
                <a:latin typeface="Arial" charset="0"/>
                <a:cs typeface="Arial" charset="0"/>
              </a:rPr>
              <a:t>Software Engineering</a:t>
            </a:r>
            <a:br>
              <a:rPr lang="da-DK" altLang="en-US" dirty="0">
                <a:latin typeface="Arial" charset="0"/>
                <a:cs typeface="Arial" charset="0"/>
              </a:rPr>
            </a:br>
            <a:r>
              <a:rPr lang="da-DK" altLang="en-US" dirty="0">
                <a:latin typeface="Arial" charset="0"/>
                <a:cs typeface="Arial" charset="0"/>
              </a:rPr>
              <a:t>and Architecture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da-DK" dirty="0" err="1"/>
              <a:t>What</a:t>
            </a:r>
            <a:r>
              <a:rPr lang="da-DK" dirty="0"/>
              <a:t> Patterns </a:t>
            </a:r>
            <a:r>
              <a:rPr lang="da-DK" dirty="0" err="1"/>
              <a:t>are</a:t>
            </a:r>
            <a:r>
              <a:rPr lang="da-DK" dirty="0"/>
              <a:t> … and </a:t>
            </a:r>
            <a:r>
              <a:rPr lang="da-DK" dirty="0" err="1"/>
              <a:t>what</a:t>
            </a:r>
            <a:r>
              <a:rPr lang="da-DK" dirty="0"/>
              <a:t> not…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Let us compare this…</a:t>
            </a:r>
          </a:p>
        </p:txBody>
      </p:sp>
      <p:pic>
        <p:nvPicPr>
          <p:cNvPr id="4101" name="Picture 5" descr="ps_stat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866900"/>
            <a:ext cx="7559675" cy="20015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519272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 … with these two!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079500"/>
            <a:ext cx="8839200" cy="412750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GB" altLang="en-US"/>
              <a:t>If these diagrams are correct, then something is wrong</a:t>
            </a:r>
          </a:p>
        </p:txBody>
      </p:sp>
      <p:pic>
        <p:nvPicPr>
          <p:cNvPr id="5126" name="Picture 6" descr="stat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3398574"/>
            <a:ext cx="4464050" cy="1845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8" descr="strategy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1537230"/>
            <a:ext cx="6551612" cy="16285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8" name="Line 9"/>
          <p:cNvSpPr>
            <a:spLocks noChangeShapeType="1"/>
          </p:cNvSpPr>
          <p:nvPr/>
        </p:nvSpPr>
        <p:spPr bwMode="auto">
          <a:xfrm>
            <a:off x="1908175" y="3278188"/>
            <a:ext cx="6840538" cy="0"/>
          </a:xfrm>
          <a:prstGeom prst="line">
            <a:avLst/>
          </a:prstGeom>
          <a:noFill/>
          <a:ln w="38100">
            <a:solidFill>
              <a:srgbClr val="21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129" name="Text Box 10"/>
          <p:cNvSpPr txBox="1">
            <a:spLocks noChangeArrowheads="1"/>
          </p:cNvSpPr>
          <p:nvPr/>
        </p:nvSpPr>
        <p:spPr bwMode="auto">
          <a:xfrm>
            <a:off x="395288" y="3697553"/>
            <a:ext cx="255905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GB" altLang="en-US" sz="2000" i="1"/>
              <a:t>One interface named State, one named Strategy...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112674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3200"/>
              <a:t>But…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1117865"/>
            <a:ext cx="7772400" cy="3722688"/>
          </a:xfrm>
        </p:spPr>
        <p:txBody>
          <a:bodyPr/>
          <a:lstStyle/>
          <a:p>
            <a:pPr eaLnBrk="1" hangingPunct="1"/>
            <a:r>
              <a:rPr lang="en-GB" altLang="en-US"/>
              <a:t>UML diagrams cannot express </a:t>
            </a:r>
            <a:r>
              <a:rPr lang="en-GB" altLang="en-US" b="1"/>
              <a:t>roles</a:t>
            </a:r>
            <a:r>
              <a:rPr lang="en-GB" altLang="en-US"/>
              <a:t> – and patterns express roles, </a:t>
            </a:r>
            <a:r>
              <a:rPr lang="en-GB" altLang="en-US" b="1"/>
              <a:t>not</a:t>
            </a:r>
            <a:r>
              <a:rPr lang="en-GB" altLang="en-US"/>
              <a:t> classes!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AD13596-FE6C-4D96-BA16-8D083D50C8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0700" y="2019300"/>
            <a:ext cx="5562600" cy="3354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6395021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Revisiting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GB" altLang="en-US"/>
          </a:p>
        </p:txBody>
      </p:sp>
      <p:sp>
        <p:nvSpPr>
          <p:cNvPr id="7174" name="Line 4"/>
          <p:cNvSpPr>
            <a:spLocks noChangeShapeType="1"/>
          </p:cNvSpPr>
          <p:nvPr/>
        </p:nvSpPr>
        <p:spPr bwMode="auto">
          <a:xfrm>
            <a:off x="827088" y="2797969"/>
            <a:ext cx="172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33" tIns="44423" rIns="90433" bIns="44423">
            <a:spAutoFit/>
          </a:bodyPr>
          <a:lstStyle/>
          <a:p>
            <a:endParaRPr lang="en-US"/>
          </a:p>
        </p:txBody>
      </p:sp>
      <p:sp>
        <p:nvSpPr>
          <p:cNvPr id="7175" name="Text Box 5"/>
          <p:cNvSpPr txBox="1">
            <a:spLocks noChangeArrowheads="1"/>
          </p:cNvSpPr>
          <p:nvPr/>
        </p:nvSpPr>
        <p:spPr bwMode="auto">
          <a:xfrm>
            <a:off x="160339" y="2334949"/>
            <a:ext cx="2567901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33" tIns="44423" rIns="90433" bIns="44423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GB" altLang="en-US" sz="1800">
                <a:solidFill>
                  <a:srgbClr val="2100FF"/>
                </a:solidFill>
              </a:rPr>
              <a:t>rate calculation request</a:t>
            </a:r>
          </a:p>
        </p:txBody>
      </p:sp>
      <p:pic>
        <p:nvPicPr>
          <p:cNvPr id="7176" name="Picture 6" descr="j030125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4" y="2137834"/>
            <a:ext cx="1830387" cy="13043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7" name="Picture 7" descr="j023413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213" y="3697553"/>
            <a:ext cx="1041400" cy="9233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8" name="Picture 8" descr="j029198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3217334"/>
            <a:ext cx="1808162" cy="159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9" name="Text Box 9"/>
          <p:cNvSpPr txBox="1">
            <a:spLocks noChangeArrowheads="1"/>
          </p:cNvSpPr>
          <p:nvPr/>
        </p:nvSpPr>
        <p:spPr bwMode="auto">
          <a:xfrm>
            <a:off x="3252789" y="1714500"/>
            <a:ext cx="14522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33" tIns="44423" rIns="90433" bIns="44423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GB" altLang="en-US" sz="1800"/>
              <a:t>Team leader</a:t>
            </a:r>
          </a:p>
        </p:txBody>
      </p:sp>
      <p:sp>
        <p:nvSpPr>
          <p:cNvPr id="7180" name="Text Box 10"/>
          <p:cNvSpPr txBox="1">
            <a:spLocks noChangeArrowheads="1"/>
          </p:cNvSpPr>
          <p:nvPr/>
        </p:nvSpPr>
        <p:spPr bwMode="auto">
          <a:xfrm>
            <a:off x="6227764" y="2436813"/>
            <a:ext cx="2080588" cy="643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33" tIns="44423" rIns="90433" bIns="44423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altLang="en-US" sz="1800"/>
              <a:t>Rate Policy Expert</a:t>
            </a:r>
          </a:p>
          <a:p>
            <a:pPr eaLnBrk="1" hangingPunct="1"/>
            <a:r>
              <a:rPr lang="en-GB" altLang="en-US" sz="1800"/>
              <a:t>Linear</a:t>
            </a:r>
          </a:p>
        </p:txBody>
      </p:sp>
      <p:sp>
        <p:nvSpPr>
          <p:cNvPr id="7181" name="Text Box 11"/>
          <p:cNvSpPr txBox="1">
            <a:spLocks noChangeArrowheads="1"/>
          </p:cNvSpPr>
          <p:nvPr/>
        </p:nvSpPr>
        <p:spPr bwMode="auto">
          <a:xfrm>
            <a:off x="6156326" y="4837907"/>
            <a:ext cx="2080588" cy="643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33" tIns="44423" rIns="90433" bIns="44423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altLang="en-US" sz="1800"/>
              <a:t>Rate Policy Expert</a:t>
            </a:r>
          </a:p>
          <a:p>
            <a:pPr eaLnBrk="1" hangingPunct="1"/>
            <a:r>
              <a:rPr lang="en-GB" altLang="en-US" sz="1800"/>
              <a:t>Progressive</a:t>
            </a:r>
          </a:p>
        </p:txBody>
      </p:sp>
      <p:sp>
        <p:nvSpPr>
          <p:cNvPr id="7182" name="Line 12"/>
          <p:cNvSpPr>
            <a:spLocks noChangeShapeType="1"/>
          </p:cNvSpPr>
          <p:nvPr/>
        </p:nvSpPr>
        <p:spPr bwMode="auto">
          <a:xfrm flipV="1">
            <a:off x="5148263" y="2076980"/>
            <a:ext cx="1008062" cy="480219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33" tIns="44423" rIns="90433" bIns="44423">
            <a:spAutoFit/>
          </a:bodyPr>
          <a:lstStyle/>
          <a:p>
            <a:endParaRPr lang="en-US"/>
          </a:p>
        </p:txBody>
      </p:sp>
      <p:sp>
        <p:nvSpPr>
          <p:cNvPr id="7183" name="Line 13"/>
          <p:cNvSpPr>
            <a:spLocks noChangeShapeType="1"/>
          </p:cNvSpPr>
          <p:nvPr/>
        </p:nvSpPr>
        <p:spPr bwMode="auto">
          <a:xfrm>
            <a:off x="5003801" y="3458104"/>
            <a:ext cx="1008063" cy="41936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33" tIns="44423" rIns="90433" bIns="44423">
            <a:spAutoFit/>
          </a:bodyPr>
          <a:lstStyle/>
          <a:p>
            <a:endParaRPr lang="en-US"/>
          </a:p>
        </p:txBody>
      </p:sp>
      <p:sp>
        <p:nvSpPr>
          <p:cNvPr id="7184" name="Line 14"/>
          <p:cNvSpPr>
            <a:spLocks noChangeShapeType="1"/>
          </p:cNvSpPr>
          <p:nvPr/>
        </p:nvSpPr>
        <p:spPr bwMode="auto">
          <a:xfrm flipH="1">
            <a:off x="3708400" y="3517636"/>
            <a:ext cx="215900" cy="23944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33" tIns="44423" rIns="90433" bIns="44423">
            <a:spAutoFit/>
          </a:bodyPr>
          <a:lstStyle/>
          <a:p>
            <a:endParaRPr lang="en-US"/>
          </a:p>
        </p:txBody>
      </p:sp>
      <p:sp>
        <p:nvSpPr>
          <p:cNvPr id="7185" name="Text Box 15"/>
          <p:cNvSpPr txBox="1">
            <a:spLocks noChangeArrowheads="1"/>
          </p:cNvSpPr>
          <p:nvPr/>
        </p:nvSpPr>
        <p:spPr bwMode="auto">
          <a:xfrm>
            <a:off x="3851276" y="4177771"/>
            <a:ext cx="163174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33" tIns="44423" rIns="90433" bIns="44423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GB" altLang="en-US" sz="1800">
                <a:solidFill>
                  <a:srgbClr val="2100FF"/>
                </a:solidFill>
              </a:rPr>
              <a:t>1. check clock</a:t>
            </a:r>
          </a:p>
        </p:txBody>
      </p:sp>
      <p:sp>
        <p:nvSpPr>
          <p:cNvPr id="7186" name="Text Box 16"/>
          <p:cNvSpPr txBox="1">
            <a:spLocks noChangeArrowheads="1"/>
          </p:cNvSpPr>
          <p:nvPr/>
        </p:nvSpPr>
        <p:spPr bwMode="auto">
          <a:xfrm>
            <a:off x="5003801" y="2917032"/>
            <a:ext cx="222165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33" tIns="44423" rIns="90433" bIns="44423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GB" altLang="en-US" sz="1800">
                <a:solidFill>
                  <a:srgbClr val="2100FF"/>
                </a:solidFill>
              </a:rPr>
              <a:t>2.delegate to expert</a:t>
            </a:r>
          </a:p>
        </p:txBody>
      </p:sp>
      <p:pic>
        <p:nvPicPr>
          <p:cNvPr id="7187" name="Picture 17" descr="j029198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756709"/>
            <a:ext cx="1808162" cy="159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316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/>
              <a:t>The Team Leader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The AlternatingRateStrategy instance </a:t>
            </a:r>
          </a:p>
          <a:p>
            <a:pPr lvl="1" eaLnBrk="1" hangingPunct="1"/>
            <a:r>
              <a:rPr lang="en-GB" altLang="en-US"/>
              <a:t>calculates rates = </a:t>
            </a:r>
            <a:r>
              <a:rPr lang="en-GB" altLang="en-US" b="1"/>
              <a:t>Concrete Strategy</a:t>
            </a:r>
          </a:p>
          <a:p>
            <a:pPr lvl="1" eaLnBrk="1" hangingPunct="1"/>
            <a:endParaRPr lang="en-GB" altLang="en-US"/>
          </a:p>
          <a:p>
            <a:pPr lvl="1" eaLnBrk="1" hangingPunct="1"/>
            <a:endParaRPr lang="en-GB" altLang="en-US"/>
          </a:p>
          <a:p>
            <a:pPr lvl="1" eaLnBrk="1" hangingPunct="1"/>
            <a:endParaRPr lang="en-GB" altLang="en-US"/>
          </a:p>
          <a:p>
            <a:pPr lvl="1" eaLnBrk="1" hangingPunct="1"/>
            <a:r>
              <a:rPr lang="en-GB" altLang="en-US"/>
              <a:t>changes behaviour depending on = </a:t>
            </a:r>
            <a:r>
              <a:rPr lang="en-GB" altLang="en-US" b="1"/>
              <a:t>Context </a:t>
            </a:r>
          </a:p>
          <a:p>
            <a:pPr lvl="1" eaLnBrk="1" hangingPunct="1"/>
            <a:endParaRPr lang="en-GB" altLang="en-US" b="1"/>
          </a:p>
          <a:p>
            <a:pPr lvl="1" eaLnBrk="1" hangingPunct="1"/>
            <a:endParaRPr lang="en-GB" altLang="en-US" b="1"/>
          </a:p>
          <a:p>
            <a:pPr lvl="1" eaLnBrk="1" hangingPunct="1"/>
            <a:endParaRPr lang="en-GB" altLang="en-US" b="1"/>
          </a:p>
          <a:p>
            <a:pPr lvl="1" eaLnBrk="1" hangingPunct="1"/>
            <a:endParaRPr lang="en-GB" altLang="en-US" b="1"/>
          </a:p>
          <a:p>
            <a:pPr eaLnBrk="1" hangingPunct="1"/>
            <a:r>
              <a:rPr lang="en-GB" altLang="en-US" b="1"/>
              <a:t>The same object plays roles in two patterns!</a:t>
            </a:r>
          </a:p>
        </p:txBody>
      </p:sp>
      <p:pic>
        <p:nvPicPr>
          <p:cNvPr id="8198" name="Picture 4" descr="j030125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6" y="3517636"/>
            <a:ext cx="1368425" cy="974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9" name="Picture 5" descr="j029198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1837532"/>
            <a:ext cx="1155700" cy="1019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0" name="Text Box 6"/>
          <p:cNvSpPr txBox="1">
            <a:spLocks noChangeArrowheads="1"/>
          </p:cNvSpPr>
          <p:nvPr/>
        </p:nvSpPr>
        <p:spPr bwMode="auto">
          <a:xfrm>
            <a:off x="4067176" y="2076979"/>
            <a:ext cx="2080588" cy="643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33" tIns="44423" rIns="90433" bIns="44423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altLang="en-US" sz="1800"/>
              <a:t>Rate Policy Expert</a:t>
            </a:r>
          </a:p>
          <a:p>
            <a:pPr eaLnBrk="1" hangingPunct="1"/>
            <a:r>
              <a:rPr lang="en-GB" altLang="en-US" sz="1800"/>
              <a:t>Alternating rates</a:t>
            </a:r>
          </a:p>
        </p:txBody>
      </p:sp>
      <p:sp>
        <p:nvSpPr>
          <p:cNvPr id="8201" name="Text Box 7"/>
          <p:cNvSpPr txBox="1">
            <a:spLocks noChangeArrowheads="1"/>
          </p:cNvSpPr>
          <p:nvPr/>
        </p:nvSpPr>
        <p:spPr bwMode="auto">
          <a:xfrm>
            <a:off x="3851276" y="3877469"/>
            <a:ext cx="281155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33" tIns="44423" rIns="90433" bIns="44423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altLang="en-US" sz="1800"/>
              <a:t>Context for state changes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549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/>
              <a:t>Summary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The essence of design patterns is at a higher level of abstraction than what you may see in e.g. </a:t>
            </a:r>
            <a:r>
              <a:rPr lang="en-GB" altLang="en-US" dirty="0"/>
              <a:t>UML class diagrams.</a:t>
            </a:r>
          </a:p>
          <a:p>
            <a:pPr lvl="1" eaLnBrk="1" hangingPunct="1"/>
            <a:endParaRPr lang="en-GB" altLang="en-US" dirty="0"/>
          </a:p>
          <a:p>
            <a:pPr lvl="1" eaLnBrk="1" hangingPunct="1"/>
            <a:endParaRPr lang="en-GB" altLang="en-US" dirty="0"/>
          </a:p>
          <a:p>
            <a:pPr lvl="1" eaLnBrk="1" hangingPunct="1"/>
            <a:endParaRPr lang="en-GB" altLang="en-US" dirty="0"/>
          </a:p>
          <a:p>
            <a:pPr lvl="1" eaLnBrk="1" hangingPunct="1">
              <a:buFontTx/>
              <a:buNone/>
            </a:pPr>
            <a:endParaRPr lang="en-GB" altLang="en-US" dirty="0"/>
          </a:p>
          <a:p>
            <a:pPr lvl="1" eaLnBrk="1" hangingPunct="1"/>
            <a:r>
              <a:rPr lang="en-GB" altLang="en-US" dirty="0"/>
              <a:t>You are </a:t>
            </a:r>
            <a:r>
              <a:rPr lang="en-GB" altLang="en-US" i="1" dirty="0"/>
              <a:t>not</a:t>
            </a:r>
            <a:r>
              <a:rPr lang="en-GB" altLang="en-US" dirty="0"/>
              <a:t> restricted by naming, method naming, classes - </a:t>
            </a:r>
            <a:r>
              <a:rPr lang="en-GB" altLang="en-US" i="1" dirty="0"/>
              <a:t>only</a:t>
            </a:r>
            <a:r>
              <a:rPr lang="en-GB" altLang="en-US" dirty="0"/>
              <a:t> by the roles and the protocol !</a:t>
            </a:r>
          </a:p>
          <a:p>
            <a:pPr lvl="1" eaLnBrk="1" hangingPunct="1"/>
            <a:r>
              <a:rPr lang="en-GB" altLang="en-US" dirty="0"/>
              <a:t>often a single abstraction plays multiple roles !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43718FD-EE90-4FC6-83E2-8CDA7A8F59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2171700"/>
            <a:ext cx="7483506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784271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582</TotalTime>
  <Words>218</Words>
  <Application>Microsoft Office PowerPoint</Application>
  <PresentationFormat>On-screen Show (16:10)</PresentationFormat>
  <Paragraphs>62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Software Engineering and Architecture</vt:lpstr>
      <vt:lpstr>Let us compare this…</vt:lpstr>
      <vt:lpstr> … with these two!</vt:lpstr>
      <vt:lpstr>But…</vt:lpstr>
      <vt:lpstr>Revisiting</vt:lpstr>
      <vt:lpstr>The Team Leader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74</cp:revision>
  <dcterms:created xsi:type="dcterms:W3CDTF">2006-08-16T00:00:00Z</dcterms:created>
  <dcterms:modified xsi:type="dcterms:W3CDTF">2020-10-07T12:04:23Z</dcterms:modified>
</cp:coreProperties>
</file>